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409" r:id="rId3"/>
    <p:sldId id="411" r:id="rId5"/>
    <p:sldId id="366" r:id="rId6"/>
    <p:sldId id="368" r:id="rId7"/>
    <p:sldId id="369" r:id="rId8"/>
    <p:sldId id="412" r:id="rId9"/>
    <p:sldId id="329" r:id="rId10"/>
    <p:sldId id="410" r:id="rId11"/>
    <p:sldId id="370" r:id="rId12"/>
    <p:sldId id="371" r:id="rId13"/>
    <p:sldId id="372" r:id="rId14"/>
    <p:sldId id="374" r:id="rId15"/>
    <p:sldId id="375" r:id="rId16"/>
    <p:sldId id="376" r:id="rId17"/>
  </p:sldIdLst>
  <p:sldSz cx="9144000" cy="5143500" type="screen16x9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19" userDrawn="1">
          <p15:clr>
            <a:srgbClr val="A4A3A4"/>
          </p15:clr>
        </p15:guide>
        <p15:guide id="2" pos="290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94A6"/>
    <a:srgbClr val="FFFFFF"/>
    <a:srgbClr val="79A7AD"/>
    <a:srgbClr val="006093"/>
    <a:srgbClr val="D85548"/>
    <a:srgbClr val="545758"/>
    <a:srgbClr val="DBB95B"/>
    <a:srgbClr val="F0CC46"/>
    <a:srgbClr val="F7E49F"/>
    <a:srgbClr val="4EAB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79" autoAdjust="0"/>
    <p:restoredTop sz="94660"/>
  </p:normalViewPr>
  <p:slideViewPr>
    <p:cSldViewPr showGuides="1">
      <p:cViewPr varScale="1">
        <p:scale>
          <a:sx n="116" d="100"/>
          <a:sy n="116" d="100"/>
        </p:scale>
        <p:origin x="114" y="474"/>
      </p:cViewPr>
      <p:guideLst>
        <p:guide orient="horz" pos="1619"/>
        <p:guide pos="290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68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ags" Target="tags/tag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C50A1E-EFA9-4748-889F-4C43062E0A2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236DC3-DF46-4C9C-8BD4-2C052E4267C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236DC3-DF46-4C9C-8BD4-2C052E4267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236DC3-DF46-4C9C-8BD4-2C052E4267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236DC3-DF46-4C9C-8BD4-2C052E4267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236DC3-DF46-4C9C-8BD4-2C052E4267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236DC3-DF46-4C9C-8BD4-2C052E4267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236DC3-DF46-4C9C-8BD4-2C052E4267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236DC3-DF46-4C9C-8BD4-2C052E4267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236DC3-DF46-4C9C-8BD4-2C052E4267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236DC3-DF46-4C9C-8BD4-2C052E4267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236DC3-DF46-4C9C-8BD4-2C052E4267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236DC3-DF46-4C9C-8BD4-2C052E4267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236DC3-DF46-4C9C-8BD4-2C052E4267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236DC3-DF46-4C9C-8BD4-2C052E4267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236DC3-DF46-4C9C-8BD4-2C052E4267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69B4BF91-9679-4BFE-9776-0FD5B274C75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51CA7021-156E-49F2-BD2F-DA01B3279E7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Click="0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71450"/>
            <a:ext cx="2057400" cy="3657600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71450"/>
            <a:ext cx="6019800" cy="36576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69B4BF91-9679-4BFE-9776-0FD5B274C75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51CA7021-156E-49F2-BD2F-DA01B3279E7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Click="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Thinkpad\Desktop\7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7"/>
            <a:ext cx="7772400" cy="1021557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69B4BF91-9679-4BFE-9776-0FD5B274C75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51CA7021-156E-49F2-BD2F-DA01B3279E7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Click="0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000125"/>
            <a:ext cx="4038600" cy="28289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000125"/>
            <a:ext cx="4038600" cy="28289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69B4BF91-9679-4BFE-9776-0FD5B274C75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51CA7021-156E-49F2-BD2F-DA01B3279E7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Click="0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6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9" y="1151336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9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69B4BF91-9679-4BFE-9776-0FD5B274C757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51CA7021-156E-49F2-BD2F-DA01B3279E7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Click="0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69B4BF91-9679-4BFE-9776-0FD5B274C75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51CA7021-156E-49F2-BD2F-DA01B3279E7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Click="0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69B4BF91-9679-4BFE-9776-0FD5B274C757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51CA7021-156E-49F2-BD2F-DA01B3279E7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Click="0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4" y="204789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4" y="1076327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69B4BF91-9679-4BFE-9776-0FD5B274C75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51CA7021-156E-49F2-BD2F-DA01B3279E7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Click="0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69B4BF91-9679-4BFE-9776-0FD5B274C75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51CA7021-156E-49F2-BD2F-DA01B3279E7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Click="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>
    <p:push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Thinkpad\Desktop\frfrfr.jpg"/>
          <p:cNvPicPr>
            <a:picLocks noChangeAspect="1" noChangeArrowheads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786"/>
          <a:stretch>
            <a:fillRect/>
          </a:stretch>
        </p:blipFill>
        <p:spPr bwMode="auto">
          <a:xfrm>
            <a:off x="0" y="1347614"/>
            <a:ext cx="9144000" cy="2014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439652" y="2031882"/>
            <a:ext cx="6264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本科生先进个人评选操作手册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0" name="图片 39" descr="微信图片_20211117165832-removebg-preview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23478"/>
            <a:ext cx="646717" cy="646717"/>
          </a:xfrm>
          <a:prstGeom prst="rect">
            <a:avLst/>
          </a:prstGeom>
        </p:spPr>
      </p:pic>
      <p:sp>
        <p:nvSpPr>
          <p:cNvPr id="41" name="文本框 40"/>
          <p:cNvSpPr txBox="1"/>
          <p:nvPr/>
        </p:nvSpPr>
        <p:spPr>
          <a:xfrm>
            <a:off x="883817" y="208301"/>
            <a:ext cx="30976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华文新魏" panose="02010800040101010101" pitchFamily="2" charset="-122"/>
                <a:ea typeface="华文新魏" panose="02010800040101010101" pitchFamily="2" charset="-122"/>
                <a:cs typeface="+mj-lt"/>
              </a:rPr>
              <a:t>西北农林科技大学</a:t>
            </a:r>
            <a:endParaRPr lang="zh-CN" altLang="en-US" sz="2800" dirty="0">
              <a:latin typeface="华文新魏" panose="02010800040101010101" pitchFamily="2" charset="-122"/>
              <a:ea typeface="华文新魏" panose="02010800040101010101" pitchFamily="2" charset="-122"/>
              <a:cs typeface="+mj-lt"/>
            </a:endParaRPr>
          </a:p>
        </p:txBody>
      </p:sp>
    </p:spTree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3710227" y="1081626"/>
            <a:ext cx="172354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3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第二部分</a:t>
            </a:r>
            <a:endParaRPr lang="zh-CN" altLang="en-US" sz="3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/>
          <p:nvPr/>
        </p:nvPicPr>
        <p:blipFill>
          <a:blip r:embed="rId1"/>
          <a:stretch>
            <a:fillRect/>
          </a:stretch>
        </p:blipFill>
        <p:spPr>
          <a:xfrm>
            <a:off x="270000" y="771550"/>
            <a:ext cx="8604000" cy="4212000"/>
          </a:xfrm>
          <a:prstGeom prst="rect">
            <a:avLst/>
          </a:prstGeom>
        </p:spPr>
      </p:pic>
      <p:sp>
        <p:nvSpPr>
          <p:cNvPr id="40" name="文本框 39"/>
          <p:cNvSpPr txBox="1"/>
          <p:nvPr/>
        </p:nvSpPr>
        <p:spPr>
          <a:xfrm>
            <a:off x="467544" y="3897081"/>
            <a:ext cx="8136904" cy="442878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公示期内，学生可在荣誉称号公示界面查看获奖名单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323528" y="267494"/>
            <a:ext cx="626469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三、学生申请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 advClick="0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/>
          <p:nvPr/>
        </p:nvPicPr>
        <p:blipFill>
          <a:blip r:embed="rId1"/>
          <a:stretch>
            <a:fillRect/>
          </a:stretch>
        </p:blipFill>
        <p:spPr>
          <a:xfrm>
            <a:off x="270000" y="1024046"/>
            <a:ext cx="8604000" cy="4212000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503548" y="3579862"/>
            <a:ext cx="8136904" cy="85837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学生申请时间截止后，如辅导员审核发现学生填写信息错误，点击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【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退回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】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，学生修改后可重新提交，切勿点击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【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不通过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】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，时间截止后学生无法重新申请。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323528" y="267494"/>
            <a:ext cx="626469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四、辅导员审核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259632" y="2291201"/>
            <a:ext cx="1440160" cy="7200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 advClick="0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图片 38"/>
          <p:cNvPicPr/>
          <p:nvPr/>
        </p:nvPicPr>
        <p:blipFill>
          <a:blip r:embed="rId1"/>
          <a:stretch>
            <a:fillRect/>
          </a:stretch>
        </p:blipFill>
        <p:spPr>
          <a:xfrm>
            <a:off x="270000" y="771550"/>
            <a:ext cx="8604000" cy="4212000"/>
          </a:xfrm>
          <a:prstGeom prst="rect">
            <a:avLst/>
          </a:prstGeom>
        </p:spPr>
      </p:pic>
      <p:sp>
        <p:nvSpPr>
          <p:cNvPr id="40" name="文本框 39"/>
          <p:cNvSpPr txBox="1"/>
          <p:nvPr/>
        </p:nvSpPr>
        <p:spPr>
          <a:xfrm>
            <a:off x="503548" y="4150511"/>
            <a:ext cx="8136904" cy="442878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可在自定义类删除无关字段，方便信息查看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23528" y="267494"/>
            <a:ext cx="626469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四、辅导员审核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 advClick="0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/>
          <p:nvPr/>
        </p:nvPicPr>
        <p:blipFill>
          <a:blip r:embed="rId1"/>
          <a:stretch>
            <a:fillRect/>
          </a:stretch>
        </p:blipFill>
        <p:spPr>
          <a:xfrm>
            <a:off x="270000" y="771550"/>
            <a:ext cx="8604000" cy="4212000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503548" y="4150511"/>
            <a:ext cx="8136904" cy="442878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在高级搜索中可添加搜索字段，方便分类审核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23528" y="267494"/>
            <a:ext cx="626469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四、辅导员审核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 advClick="0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/>
          <p:nvPr/>
        </p:nvPicPr>
        <p:blipFill>
          <a:blip r:embed="rId1"/>
          <a:stretch>
            <a:fillRect/>
          </a:stretch>
        </p:blipFill>
        <p:spPr>
          <a:xfrm>
            <a:off x="270000" y="771550"/>
            <a:ext cx="8604000" cy="4212000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539552" y="3723878"/>
            <a:ext cx="8136904" cy="9220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党委副书记具有院系审核权限和查看公示结果权限，院系审核截止时间之后辅导员和党委副书记无法再审核学生申请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23528" y="267494"/>
            <a:ext cx="62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五、学院审核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 advClick="0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文本框 44"/>
          <p:cNvSpPr txBox="1"/>
          <p:nvPr/>
        </p:nvSpPr>
        <p:spPr>
          <a:xfrm>
            <a:off x="323528" y="267494"/>
            <a:ext cx="626469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一、系统登录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9750" y="635635"/>
            <a:ext cx="8221345" cy="404241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971550" y="4156075"/>
            <a:ext cx="7444105" cy="4140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学生及各级管理员均通过“一网通办”</a:t>
            </a:r>
            <a:r>
              <a:rPr lang="en-US" altLang="zh-CN" sz="1400" dirty="0">
                <a:latin typeface="黑体" panose="02010609060101010101" pitchFamily="49" charset="-122"/>
                <a:ea typeface="黑体" panose="02010609060101010101" pitchFamily="49" charset="-122"/>
              </a:rPr>
              <a:t>—</a:t>
            </a: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“一站式服务大厅”，搜索“荣誉称号” 进入系统</a:t>
            </a:r>
            <a:endParaRPr lang="zh-CN" altLang="en-US" sz="1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 advClick="0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739775"/>
            <a:ext cx="9144000" cy="4119245"/>
          </a:xfrm>
          <a:prstGeom prst="rect">
            <a:avLst/>
          </a:prstGeom>
        </p:spPr>
      </p:pic>
      <p:sp>
        <p:nvSpPr>
          <p:cNvPr id="36" name="文本框 35"/>
          <p:cNvSpPr txBox="1"/>
          <p:nvPr/>
        </p:nvSpPr>
        <p:spPr>
          <a:xfrm>
            <a:off x="1547602" y="3508489"/>
            <a:ext cx="6264696" cy="64516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学生申请截止时间和公示时间由校级管理员统一设置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先进个人名额学院专员可以进行二次分配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323528" y="267494"/>
            <a:ext cx="626469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二、学院名额二次分配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 advClick="0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/>
          <p:cNvSpPr txBox="1"/>
          <p:nvPr/>
        </p:nvSpPr>
        <p:spPr>
          <a:xfrm>
            <a:off x="323528" y="267494"/>
            <a:ext cx="626469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二、学院名额二次分配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908685"/>
            <a:ext cx="9144000" cy="3325495"/>
          </a:xfrm>
          <a:prstGeom prst="rect">
            <a:avLst/>
          </a:prstGeom>
        </p:spPr>
      </p:pic>
    </p:spTree>
  </p:cSld>
  <p:clrMapOvr>
    <a:masterClrMapping/>
  </p:clrMapOvr>
  <p:transition spd="slow" advClick="0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文本框 25"/>
          <p:cNvSpPr txBox="1"/>
          <p:nvPr/>
        </p:nvSpPr>
        <p:spPr>
          <a:xfrm>
            <a:off x="323528" y="267494"/>
            <a:ext cx="626469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二、学院名额二次分配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897255"/>
            <a:ext cx="9143365" cy="3348355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683759" y="4084176"/>
            <a:ext cx="7848872" cy="9220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学院名额二次分配，可按照比例分配给各专业年级，也可手动分配。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按照比例分配后，若出现各专业总名额相加大于学院总名额，需要手动调整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 advClick="0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文本框 48"/>
          <p:cNvSpPr txBox="1"/>
          <p:nvPr/>
        </p:nvSpPr>
        <p:spPr>
          <a:xfrm>
            <a:off x="323528" y="267494"/>
            <a:ext cx="626469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三、学生申请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395605" y="3796030"/>
            <a:ext cx="8261985" cy="50673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系统已将学生学业成绩、素测成绩、体测成绩导入，符合条件的学生方可申请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259632" y="2067694"/>
            <a:ext cx="1512168" cy="83939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915670"/>
            <a:ext cx="9144000" cy="2672715"/>
          </a:xfrm>
          <a:prstGeom prst="rect">
            <a:avLst/>
          </a:prstGeom>
        </p:spPr>
      </p:pic>
    </p:spTree>
  </p:cSld>
  <p:clrMapOvr>
    <a:masterClrMapping/>
  </p:clrMapOvr>
  <p:transition spd="slow" advClick="0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文本框 48"/>
          <p:cNvSpPr txBox="1"/>
          <p:nvPr/>
        </p:nvSpPr>
        <p:spPr>
          <a:xfrm>
            <a:off x="323528" y="267494"/>
            <a:ext cx="626469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三、学生申请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50" name="图片 49"/>
          <p:cNvPicPr/>
          <p:nvPr/>
        </p:nvPicPr>
        <p:blipFill>
          <a:blip r:embed="rId1"/>
          <a:stretch>
            <a:fillRect/>
          </a:stretch>
        </p:blipFill>
        <p:spPr>
          <a:xfrm>
            <a:off x="270000" y="771550"/>
            <a:ext cx="8604000" cy="4212000"/>
          </a:xfrm>
          <a:prstGeom prst="rect">
            <a:avLst/>
          </a:prstGeom>
        </p:spPr>
      </p:pic>
      <p:sp>
        <p:nvSpPr>
          <p:cNvPr id="51" name="文本框 50"/>
          <p:cNvSpPr txBox="1"/>
          <p:nvPr/>
        </p:nvSpPr>
        <p:spPr>
          <a:xfrm>
            <a:off x="539552" y="3723878"/>
            <a:ext cx="7848872" cy="442878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获奖情况添加后要勾选上，才能在辅导员审核界面显示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259632" y="2067694"/>
            <a:ext cx="1512168" cy="83939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 advClick="0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/>
        </p:nvPicPr>
        <p:blipFill>
          <a:blip r:embed="rId1"/>
          <a:stretch>
            <a:fillRect/>
          </a:stretch>
        </p:blipFill>
        <p:spPr>
          <a:xfrm>
            <a:off x="270000" y="771550"/>
            <a:ext cx="8604000" cy="4212000"/>
          </a:xfrm>
          <a:prstGeom prst="rect">
            <a:avLst/>
          </a:prstGeom>
        </p:spPr>
      </p:pic>
      <p:sp>
        <p:nvSpPr>
          <p:cNvPr id="49" name="文本框 48"/>
          <p:cNvSpPr txBox="1"/>
          <p:nvPr/>
        </p:nvSpPr>
        <p:spPr>
          <a:xfrm>
            <a:off x="323528" y="267494"/>
            <a:ext cx="626469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三、学生申请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647564" y="3795886"/>
            <a:ext cx="7848872" cy="9220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学生干部任职情况，系统默认有效任职范围是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2023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年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9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月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-2024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年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9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月，超出该时间范围，保存以后系统不会显示。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 advClick="0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/>
        </p:nvPicPr>
        <p:blipFill>
          <a:blip r:embed="rId1"/>
          <a:stretch>
            <a:fillRect/>
          </a:stretch>
        </p:blipFill>
        <p:spPr>
          <a:xfrm>
            <a:off x="270000" y="771550"/>
            <a:ext cx="8604000" cy="421200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467544" y="3897081"/>
            <a:ext cx="8136904" cy="442878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辅导员未审核的情况下，如学生本人发现错误，可撤回申请，修改后重新提交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23528" y="267494"/>
            <a:ext cx="626469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三、学生申请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 advClick="0">
    <p:push dir="u"/>
  </p:transition>
</p:sld>
</file>

<file path=ppt/tags/tag1.xml><?xml version="1.0" encoding="utf-8"?>
<p:tagLst xmlns:p="http://schemas.openxmlformats.org/presentationml/2006/main">
  <p:tag name="commondata" val="eyJoZGlkIjoiNTQwNmIzYTI0NzI3YTU1NWFhZDhiMmRjMzI5MDlkOWEifQ=="/>
  <p:tag name="KSO_WPP_MARK_KEY" val="171811b9-2faa-4d48-904b-4050c68a7f88"/>
  <p:tag name="COMMONDATA" val="eyJoZGlkIjoiMzQ2ZjljNGNkZDJjZGJmZTg3MDQ5MDk0NWY5ZTllODA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592</Words>
  <Application>WPS 演示</Application>
  <PresentationFormat>全屏显示(16:9)</PresentationFormat>
  <Paragraphs>58</Paragraphs>
  <Slides>14</Slides>
  <Notes>15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3" baseType="lpstr">
      <vt:lpstr>Arial</vt:lpstr>
      <vt:lpstr>宋体</vt:lpstr>
      <vt:lpstr>Wingdings</vt:lpstr>
      <vt:lpstr>微软雅黑</vt:lpstr>
      <vt:lpstr>华文新魏</vt:lpstr>
      <vt:lpstr>黑体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PC</dc:creator>
  <cp:lastModifiedBy>三秦团团</cp:lastModifiedBy>
  <cp:revision>302</cp:revision>
  <dcterms:created xsi:type="dcterms:W3CDTF">2014-06-09T14:56:00Z</dcterms:created>
  <dcterms:modified xsi:type="dcterms:W3CDTF">2025-10-21T08:05:47Z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50C1A2E9878D490AA874F5D2741C08B2_13</vt:lpwstr>
  </property>
  <property fmtid="{D5CDD505-2E9C-101B-9397-08002B2CF9AE}" pid="3" name="KSOProductBuildVer">
    <vt:lpwstr>2052-12.1.0.23125</vt:lpwstr>
  </property>
</Properties>
</file>